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3"/>
  </p:notesMasterIdLst>
  <p:sldIdLst>
    <p:sldId id="256" r:id="rId2"/>
    <p:sldId id="259" r:id="rId3"/>
    <p:sldId id="266" r:id="rId4"/>
    <p:sldId id="271" r:id="rId5"/>
    <p:sldId id="265" r:id="rId6"/>
    <p:sldId id="273" r:id="rId7"/>
    <p:sldId id="272" r:id="rId8"/>
    <p:sldId id="257" r:id="rId9"/>
    <p:sldId id="258" r:id="rId10"/>
    <p:sldId id="279" r:id="rId11"/>
    <p:sldId id="260" r:id="rId12"/>
    <p:sldId id="261" r:id="rId13"/>
    <p:sldId id="262" r:id="rId14"/>
    <p:sldId id="277" r:id="rId15"/>
    <p:sldId id="275" r:id="rId16"/>
    <p:sldId id="263" r:id="rId17"/>
    <p:sldId id="278" r:id="rId18"/>
    <p:sldId id="274" r:id="rId19"/>
    <p:sldId id="276" r:id="rId20"/>
    <p:sldId id="264" r:id="rId21"/>
    <p:sldId id="280" r:id="rId22"/>
    <p:sldId id="281" r:id="rId23"/>
    <p:sldId id="282" r:id="rId24"/>
    <p:sldId id="510" r:id="rId25"/>
    <p:sldId id="511" r:id="rId26"/>
    <p:sldId id="512" r:id="rId27"/>
    <p:sldId id="539" r:id="rId28"/>
    <p:sldId id="447" r:id="rId29"/>
    <p:sldId id="448" r:id="rId30"/>
    <p:sldId id="449" r:id="rId31"/>
    <p:sldId id="450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3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1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jpg>
</file>

<file path=ppt/media/image3.png>
</file>

<file path=ppt/media/image4.jpg>
</file>

<file path=ppt/media/image5.jp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038925-C470-D244-8398-10D450BA8697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C4F5DD-C414-F04E-B889-C4CAB7266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7682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SLIDE:  illustrate the problem:  Mike, is there a way to illustrate this – focusing on paragraph 2 of the specific aims/B.1. in the research strategy – I’m thinking of something like the next slide (but not necessarily the next slide…)  At the bottom of the image we could state the 3 guiding hypotheses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D2BB9E-939E-4B4A-9059-6A7D84DDAA4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260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C2B1C-830D-E54D-A20E-9ACC5D74EC5A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01153-0455-CA4E-8D8A-13E58037A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487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C2B1C-830D-E54D-A20E-9ACC5D74EC5A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01153-0455-CA4E-8D8A-13E58037A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722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C2B1C-830D-E54D-A20E-9ACC5D74EC5A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01153-0455-CA4E-8D8A-13E58037A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20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C2B1C-830D-E54D-A20E-9ACC5D74EC5A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01153-0455-CA4E-8D8A-13E58037A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543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C2B1C-830D-E54D-A20E-9ACC5D74EC5A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01153-0455-CA4E-8D8A-13E58037A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73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C2B1C-830D-E54D-A20E-9ACC5D74EC5A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01153-0455-CA4E-8D8A-13E58037A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578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C2B1C-830D-E54D-A20E-9ACC5D74EC5A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01153-0455-CA4E-8D8A-13E58037A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398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C2B1C-830D-E54D-A20E-9ACC5D74EC5A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01153-0455-CA4E-8D8A-13E58037A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71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C2B1C-830D-E54D-A20E-9ACC5D74EC5A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01153-0455-CA4E-8D8A-13E58037A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531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C2B1C-830D-E54D-A20E-9ACC5D74EC5A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01153-0455-CA4E-8D8A-13E58037A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224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C2B1C-830D-E54D-A20E-9ACC5D74EC5A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01153-0455-CA4E-8D8A-13E58037A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04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CC2B1C-830D-E54D-A20E-9ACC5D74EC5A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101153-0455-CA4E-8D8A-13E58037A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024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ubmed/?term=Oral+Anticoagulant+Therapy+Prescription+in+Patients+With+Atrial+Fibrillation+Across+the+Spectrum+of+Stroke+Risk:+Insights+From+the+NCD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hyperlink" Target="https://www-ncbi-nlm-nih-gov.proxy.hsl.ucdenver.edu/pubmed?term=19721017" TargetMode="External"/><Relationship Id="rId4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755C8-269F-2F40-A987-61D6439F21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Learning Working Group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6CBB77-AA1B-A84C-95D2-4BAF2FCD12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0224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8EA06-0572-A545-9E37-94C7CE1B6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Stacked autoencoders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D59749-6101-6148-9AE6-1BE3AB9ECC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3927" y="2124459"/>
            <a:ext cx="6157087" cy="3840406"/>
          </a:xfrm>
        </p:spPr>
      </p:pic>
    </p:spTree>
    <p:extLst>
      <p:ext uri="{BB962C8B-B14F-4D97-AF65-F5344CB8AC3E}">
        <p14:creationId xmlns:p14="http://schemas.microsoft.com/office/powerpoint/2010/main" val="1128877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8F0B7-53CE-994C-960F-EC8C3705E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Stacked Autoencoders for pretraining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A7718C-DCFA-B441-AEF8-ECF57CCDC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099" y="1899361"/>
            <a:ext cx="7752566" cy="435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730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2584E-C6EE-054F-813E-896778EEB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Activation functions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273881-D36C-5E47-9532-ABF113082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300" y="1336443"/>
            <a:ext cx="6375400" cy="496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365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3588F-EE5E-9B49-A766-4D3D30122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Adam optimization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5C69A5-454D-934C-8BE4-6894F5036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0" y="1857298"/>
            <a:ext cx="6985000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6434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A4EFD1-5F51-FE44-A0DD-80A92C6DA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Imbalanced data (</a:t>
            </a:r>
            <a:r>
              <a:rPr lang="en-US" dirty="0" err="1"/>
              <a:t>imblearn</a:t>
            </a:r>
            <a:r>
              <a:rPr lang="en-US" dirty="0"/>
              <a:t>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A5CA274-B46B-7F4D-B1F1-31EDE8C60A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Oversampling from minority class</a:t>
            </a:r>
          </a:p>
          <a:p>
            <a:pPr lvl="1"/>
            <a:r>
              <a:rPr lang="en-US" dirty="0"/>
              <a:t>Random with replacement</a:t>
            </a:r>
          </a:p>
          <a:p>
            <a:pPr lvl="1"/>
            <a:r>
              <a:rPr lang="en-US" dirty="0"/>
              <a:t>SMOTE </a:t>
            </a:r>
          </a:p>
          <a:p>
            <a:pPr lvl="2"/>
            <a:r>
              <a:rPr lang="en-US" dirty="0"/>
              <a:t>Synthetic Minority Oversampling Technique</a:t>
            </a:r>
          </a:p>
          <a:p>
            <a:pPr lvl="1"/>
            <a:r>
              <a:rPr lang="en-US" dirty="0"/>
              <a:t>ADASYN</a:t>
            </a:r>
          </a:p>
          <a:p>
            <a:pPr lvl="2"/>
            <a:r>
              <a:rPr lang="en-US" dirty="0"/>
              <a:t>Adaptive Synthetic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F4C3A9-80D1-6A42-B183-BF928489A68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Undersampling</a:t>
            </a:r>
            <a:r>
              <a:rPr lang="en-US" dirty="0"/>
              <a:t> from majority class</a:t>
            </a:r>
          </a:p>
          <a:p>
            <a:pPr lvl="1"/>
            <a:r>
              <a:rPr lang="en-US" dirty="0"/>
              <a:t>Cluster centroids</a:t>
            </a:r>
          </a:p>
          <a:p>
            <a:pPr lvl="1"/>
            <a:r>
              <a:rPr lang="en-US" dirty="0"/>
              <a:t>Random</a:t>
            </a:r>
          </a:p>
          <a:p>
            <a:pPr lvl="1"/>
            <a:r>
              <a:rPr lang="en-US" dirty="0"/>
              <a:t>Near Miss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A6FC4A-7280-884A-968D-E27AC1F7BEA6}"/>
              </a:ext>
            </a:extLst>
          </p:cNvPr>
          <p:cNvSpPr/>
          <p:nvPr/>
        </p:nvSpPr>
        <p:spPr>
          <a:xfrm>
            <a:off x="404037" y="5992297"/>
            <a:ext cx="77086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https://imbalanced-</a:t>
            </a:r>
            <a:r>
              <a:rPr lang="en-US" dirty="0" err="1"/>
              <a:t>learn.readthedocs.io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/stable/</a:t>
            </a:r>
            <a:r>
              <a:rPr lang="en-US" dirty="0" err="1"/>
              <a:t>introduction.html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0765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375992-76F4-8845-8E7D-1091464A5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5331"/>
            <a:ext cx="9144000" cy="42672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692E7C3-8898-1B47-8D7C-8785F1853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Oversampling</a:t>
            </a:r>
          </a:p>
        </p:txBody>
      </p:sp>
    </p:spTree>
    <p:extLst>
      <p:ext uri="{BB962C8B-B14F-4D97-AF65-F5344CB8AC3E}">
        <p14:creationId xmlns:p14="http://schemas.microsoft.com/office/powerpoint/2010/main" val="3024874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8B37C-F436-7045-A041-C6FAC3ADB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Imbalanced datasets: Oversampling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B942F8-AA90-CB4E-B706-4BA3B5CE6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339" y="1690689"/>
            <a:ext cx="5001322" cy="5001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9876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546FC2F-18B2-464B-B5B1-207469155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0" y="0"/>
            <a:ext cx="3429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5704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CDB30E-23A6-6643-8359-4931D0B38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7400"/>
            <a:ext cx="9144000" cy="27432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9A3D679E-FE55-844D-B514-3A208F92D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Undersampling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8483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18E12-5382-124A-886D-7F8009AD7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0B50C-E4D0-D341-9788-D0C5D04A5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0550" y="0"/>
            <a:ext cx="4114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809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A6601-D085-8845-83B1-5FA54F785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2AF420-6FE0-F345-96E9-D83B069E4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990" y="1432649"/>
            <a:ext cx="6122020" cy="4823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798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8B525-5C15-994C-AE9E-8B3D39ED4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1EE543-DC2C-8D49-9715-82A10AFF95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Regularized regression</a:t>
            </a:r>
          </a:p>
          <a:p>
            <a:r>
              <a:rPr lang="en-US" dirty="0"/>
              <a:t>Boosted gradient descent (</a:t>
            </a:r>
            <a:r>
              <a:rPr lang="en-US" dirty="0" err="1"/>
              <a:t>XGBClassifier</a:t>
            </a:r>
            <a:r>
              <a:rPr lang="en-US" dirty="0"/>
              <a:t>, </a:t>
            </a:r>
            <a:r>
              <a:rPr lang="en-US" dirty="0" err="1"/>
              <a:t>sklearn</a:t>
            </a:r>
            <a:r>
              <a:rPr lang="en-US" dirty="0"/>
              <a:t>)</a:t>
            </a:r>
          </a:p>
          <a:p>
            <a:r>
              <a:rPr lang="en-US" dirty="0"/>
              <a:t>Random forest</a:t>
            </a:r>
          </a:p>
          <a:p>
            <a:r>
              <a:rPr lang="en-US" dirty="0"/>
              <a:t>Support Vector Machines (in the future…)</a:t>
            </a:r>
          </a:p>
        </p:txBody>
      </p:sp>
    </p:spTree>
    <p:extLst>
      <p:ext uri="{BB962C8B-B14F-4D97-AF65-F5344CB8AC3E}">
        <p14:creationId xmlns:p14="http://schemas.microsoft.com/office/powerpoint/2010/main" val="40548587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7DAAA-6DF5-9C42-959B-29AA50A3F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GB Classifier</a:t>
            </a:r>
          </a:p>
        </p:txBody>
      </p:sp>
      <p:pic>
        <p:nvPicPr>
          <p:cNvPr id="1025" name="Picture 1" descr="page4image1625232320">
            <a:extLst>
              <a:ext uri="{FF2B5EF4-FFF2-40B4-BE49-F238E27FC236}">
                <a16:creationId xmlns:a16="http://schemas.microsoft.com/office/drawing/2014/main" id="{56CC32C9-6766-AC48-A532-71238DF82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599" y="2360427"/>
            <a:ext cx="5688419" cy="4005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55321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509FC-B8A5-5E47-AD6F-E8A93E9ED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Normalized regression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8B6309-29CD-2C43-947B-2B9FD7F7E8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9049" y="2098313"/>
            <a:ext cx="6500188" cy="3930347"/>
          </a:xfrm>
        </p:spPr>
      </p:pic>
    </p:spTree>
    <p:extLst>
      <p:ext uri="{BB962C8B-B14F-4D97-AF65-F5344CB8AC3E}">
        <p14:creationId xmlns:p14="http://schemas.microsoft.com/office/powerpoint/2010/main" val="11347948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9E04B-F308-D04E-9CAD-D6AC4119E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 Classifier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8AAE054-73C3-954A-9A74-68EDB5E247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9433" y="2127305"/>
            <a:ext cx="5231218" cy="3923413"/>
          </a:xfrm>
        </p:spPr>
      </p:pic>
    </p:spTree>
    <p:extLst>
      <p:ext uri="{BB962C8B-B14F-4D97-AF65-F5344CB8AC3E}">
        <p14:creationId xmlns:p14="http://schemas.microsoft.com/office/powerpoint/2010/main" val="8844549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the Best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splitting</a:t>
            </a:r>
          </a:p>
          <a:p>
            <a:pPr lvl="1"/>
            <a:r>
              <a:rPr lang="en-US" dirty="0"/>
              <a:t>Training set</a:t>
            </a:r>
          </a:p>
          <a:p>
            <a:pPr lvl="1"/>
            <a:r>
              <a:rPr lang="en-US" dirty="0"/>
              <a:t>Validation set (separate or within training set</a:t>
            </a:r>
            <a:r>
              <a:rPr lang="en-US" dirty="0">
                <a:sym typeface="Wingdings"/>
              </a:rPr>
              <a:t> cross-validation)</a:t>
            </a:r>
          </a:p>
          <a:p>
            <a:pPr lvl="1"/>
            <a:r>
              <a:rPr lang="en-US" dirty="0">
                <a:sym typeface="Wingdings"/>
              </a:rPr>
              <a:t>Testing set</a:t>
            </a:r>
          </a:p>
          <a:p>
            <a:r>
              <a:rPr lang="en-US" dirty="0">
                <a:sym typeface="Wingdings"/>
              </a:rPr>
              <a:t>Identify the cost or loss function</a:t>
            </a:r>
          </a:p>
          <a:p>
            <a:pPr lvl="1"/>
            <a:r>
              <a:rPr lang="en-US" dirty="0">
                <a:sym typeface="Wingdings"/>
              </a:rPr>
              <a:t>Continuous Y  Square error, mean square error</a:t>
            </a:r>
          </a:p>
          <a:p>
            <a:pPr lvl="1"/>
            <a:r>
              <a:rPr lang="en-US" dirty="0">
                <a:sym typeface="Wingdings"/>
              </a:rPr>
              <a:t>Categorical Y  Cross-entropy/deviance</a:t>
            </a:r>
          </a:p>
          <a:p>
            <a:r>
              <a:rPr lang="en-US" dirty="0">
                <a:sym typeface="Wingdings"/>
              </a:rPr>
              <a:t>Goal is to find a model that predicts future data</a:t>
            </a:r>
          </a:p>
          <a:p>
            <a:pPr lvl="1"/>
            <a:r>
              <a:rPr lang="en-US" dirty="0">
                <a:sym typeface="Wingdings"/>
              </a:rPr>
              <a:t>Bias-Variance trade-off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2517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Data Splitting</a:t>
            </a:r>
          </a:p>
        </p:txBody>
      </p:sp>
      <p:pic>
        <p:nvPicPr>
          <p:cNvPr id="4" name="Picture 3" descr="ModelErro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846" y="1396958"/>
            <a:ext cx="6675120" cy="5326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3368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Bias-Variance Trade-off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585373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9600" dirty="0"/>
              <a:t>Prediction Error </a:t>
            </a:r>
            <a:r>
              <a:rPr lang="en-US" sz="9600" dirty="0">
                <a:latin typeface="ＭＳ ゴシック"/>
                <a:ea typeface="ＭＳ ゴシック"/>
                <a:cs typeface="ＭＳ ゴシック"/>
              </a:rPr>
              <a:t>≈</a:t>
            </a:r>
            <a:r>
              <a:rPr lang="en-US" sz="9600" dirty="0"/>
              <a:t> [E(ŷ</a:t>
            </a:r>
            <a:r>
              <a:rPr lang="en-US" sz="9600" baseline="-25000" dirty="0"/>
              <a:t>T</a:t>
            </a:r>
            <a:r>
              <a:rPr lang="en-US" sz="9600" baseline="30000" dirty="0"/>
              <a:t>2</a:t>
            </a:r>
            <a:r>
              <a:rPr lang="en-US" sz="9600" dirty="0"/>
              <a:t>) </a:t>
            </a:r>
            <a:r>
              <a:rPr lang="mr-IN" sz="9600" dirty="0"/>
              <a:t>–</a:t>
            </a:r>
            <a:r>
              <a:rPr lang="en-US" sz="9600" dirty="0"/>
              <a:t> E(</a:t>
            </a:r>
            <a:r>
              <a:rPr lang="en-US" sz="9600" dirty="0" err="1"/>
              <a:t>y</a:t>
            </a:r>
            <a:r>
              <a:rPr lang="en-US" sz="9600" baseline="-25000" dirty="0" err="1"/>
              <a:t>T</a:t>
            </a:r>
            <a:r>
              <a:rPr lang="en-US" sz="9600" dirty="0"/>
              <a:t>)</a:t>
            </a:r>
            <a:r>
              <a:rPr lang="en-US" sz="9600" baseline="30000" dirty="0"/>
              <a:t>2</a:t>
            </a:r>
            <a:r>
              <a:rPr lang="en-US" sz="9600" dirty="0"/>
              <a:t>] + [E(y) - E(</a:t>
            </a:r>
            <a:r>
              <a:rPr lang="en-US" sz="9600" dirty="0" err="1"/>
              <a:t>ŷ</a:t>
            </a:r>
            <a:r>
              <a:rPr lang="en-US" sz="9600" baseline="-25000" dirty="0" err="1"/>
              <a:t>T</a:t>
            </a:r>
            <a:r>
              <a:rPr lang="en-US" sz="9600" dirty="0"/>
              <a:t>)]</a:t>
            </a:r>
            <a:r>
              <a:rPr lang="en-US" sz="9600" baseline="30000" dirty="0"/>
              <a:t>2 </a:t>
            </a:r>
            <a:r>
              <a:rPr lang="en-US" sz="9600" dirty="0"/>
              <a:t>+ σ</a:t>
            </a:r>
            <a:r>
              <a:rPr lang="en-US" sz="9600" baseline="30000" dirty="0"/>
              <a:t>2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2802681" y="2181220"/>
            <a:ext cx="1817446" cy="994405"/>
            <a:chOff x="3423417" y="2213141"/>
            <a:chExt cx="2052170" cy="994405"/>
          </a:xfrm>
        </p:grpSpPr>
        <p:sp>
          <p:nvSpPr>
            <p:cNvPr id="5" name="TextBox 4"/>
            <p:cNvSpPr txBox="1"/>
            <p:nvPr/>
          </p:nvSpPr>
          <p:spPr>
            <a:xfrm>
              <a:off x="3469412" y="2561215"/>
              <a:ext cx="19988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Variance </a:t>
              </a:r>
            </a:p>
            <a:p>
              <a:pPr algn="ctr"/>
              <a:r>
                <a:rPr lang="en-US" dirty="0">
                  <a:solidFill>
                    <a:srgbClr val="FF0000"/>
                  </a:solidFill>
                </a:rPr>
                <a:t>(aka, predictability)</a:t>
              </a:r>
            </a:p>
          </p:txBody>
        </p:sp>
        <p:sp>
          <p:nvSpPr>
            <p:cNvPr id="7" name="Right Brace 6"/>
            <p:cNvSpPr/>
            <p:nvPr/>
          </p:nvSpPr>
          <p:spPr>
            <a:xfrm rot="5400000">
              <a:off x="4251645" y="1384913"/>
              <a:ext cx="395714" cy="2052170"/>
            </a:xfrm>
            <a:prstGeom prst="rightBrace">
              <a:avLst>
                <a:gd name="adj1" fmla="val 71124"/>
                <a:gd name="adj2" fmla="val 50000"/>
              </a:avLst>
            </a:prstGeom>
            <a:ln w="28575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6082540" y="2159962"/>
            <a:ext cx="1731063" cy="731218"/>
            <a:chOff x="824147" y="2209781"/>
            <a:chExt cx="12371468" cy="731218"/>
          </a:xfrm>
        </p:grpSpPr>
        <p:sp>
          <p:nvSpPr>
            <p:cNvPr id="6" name="TextBox 5"/>
            <p:cNvSpPr txBox="1"/>
            <p:nvPr/>
          </p:nvSpPr>
          <p:spPr>
            <a:xfrm>
              <a:off x="824147" y="2571667"/>
              <a:ext cx="1237146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3366FF"/>
                  </a:solidFill>
                </a:rPr>
                <a:t>Irreducible error</a:t>
              </a:r>
            </a:p>
          </p:txBody>
        </p:sp>
        <p:sp>
          <p:nvSpPr>
            <p:cNvPr id="8" name="Right Brace 7"/>
            <p:cNvSpPr/>
            <p:nvPr/>
          </p:nvSpPr>
          <p:spPr>
            <a:xfrm rot="5400000">
              <a:off x="6001379" y="1256679"/>
              <a:ext cx="395714" cy="2301917"/>
            </a:xfrm>
            <a:prstGeom prst="rightBrace">
              <a:avLst>
                <a:gd name="adj1" fmla="val 110659"/>
                <a:gd name="adj2" fmla="val 50000"/>
              </a:avLst>
            </a:prstGeom>
            <a:ln w="28575" cmpd="sng">
              <a:solidFill>
                <a:srgbClr val="3366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250007" y="3742662"/>
            <a:ext cx="30300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Complexity needed is based on complexity of underlying process generating y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4939270" y="2167408"/>
            <a:ext cx="1377200" cy="1008217"/>
            <a:chOff x="6014501" y="2209781"/>
            <a:chExt cx="1936604" cy="1008217"/>
          </a:xfrm>
        </p:grpSpPr>
        <p:sp>
          <p:nvSpPr>
            <p:cNvPr id="16" name="TextBox 15"/>
            <p:cNvSpPr txBox="1"/>
            <p:nvPr/>
          </p:nvSpPr>
          <p:spPr>
            <a:xfrm>
              <a:off x="6529848" y="2571667"/>
              <a:ext cx="96000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8000"/>
                  </a:solidFill>
                </a:rPr>
                <a:t>Bias </a:t>
              </a:r>
            </a:p>
            <a:p>
              <a:pPr algn="ctr"/>
              <a:r>
                <a:rPr lang="en-US" dirty="0">
                  <a:solidFill>
                    <a:srgbClr val="008000"/>
                  </a:solidFill>
                </a:rPr>
                <a:t>(aka, fit)</a:t>
              </a:r>
            </a:p>
          </p:txBody>
        </p:sp>
        <p:sp>
          <p:nvSpPr>
            <p:cNvPr id="17" name="Right Brace 16"/>
            <p:cNvSpPr/>
            <p:nvPr/>
          </p:nvSpPr>
          <p:spPr>
            <a:xfrm rot="5400000">
              <a:off x="6784946" y="1439336"/>
              <a:ext cx="395714" cy="1936604"/>
            </a:xfrm>
            <a:prstGeom prst="rightBrace">
              <a:avLst>
                <a:gd name="adj1" fmla="val 110659"/>
                <a:gd name="adj2" fmla="val 50000"/>
              </a:avLst>
            </a:prstGeom>
            <a:ln w="28575" cmpd="sng">
              <a:solidFill>
                <a:srgbClr val="008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280090" y="3421619"/>
            <a:ext cx="5545269" cy="3150981"/>
            <a:chOff x="2970081" y="3421619"/>
            <a:chExt cx="5545269" cy="3150981"/>
          </a:xfrm>
        </p:grpSpPr>
        <p:pic>
          <p:nvPicPr>
            <p:cNvPr id="4" name="Picture 3" descr="Bias-variance+trade-off.jp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888" t="8458" r="13603" b="23587"/>
            <a:stretch/>
          </p:blipFill>
          <p:spPr>
            <a:xfrm>
              <a:off x="2970081" y="3421619"/>
              <a:ext cx="5545269" cy="3150981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>
              <a:off x="3805478" y="5640411"/>
              <a:ext cx="11668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00FF"/>
                  </a:solidFill>
                </a:rPr>
                <a:t>Training set 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307077" y="3742662"/>
              <a:ext cx="10897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Testing set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580323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Accuracy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Run several models and choose best based on error/loss value in test data</a:t>
            </a:r>
          </a:p>
          <a:p>
            <a:pPr lvl="1"/>
            <a:r>
              <a:rPr lang="en-US" dirty="0"/>
              <a:t>Examples: Cross-entropy/deviance, Accuracy, Misclassification rate</a:t>
            </a:r>
          </a:p>
          <a:p>
            <a:r>
              <a:rPr lang="en-US" dirty="0"/>
              <a:t>Classification models</a:t>
            </a:r>
          </a:p>
          <a:p>
            <a:pPr lvl="1"/>
            <a:r>
              <a:rPr lang="en-US" dirty="0"/>
              <a:t>Logistic regression</a:t>
            </a:r>
          </a:p>
          <a:p>
            <a:pPr lvl="2"/>
            <a:r>
              <a:rPr lang="en-US" dirty="0"/>
              <a:t>+/- shrinkage/regularization (i.e., lasso or ridge)</a:t>
            </a:r>
          </a:p>
          <a:p>
            <a:pPr lvl="1"/>
            <a:r>
              <a:rPr lang="en-US" dirty="0"/>
              <a:t>Trees</a:t>
            </a:r>
          </a:p>
          <a:p>
            <a:pPr lvl="2"/>
            <a:r>
              <a:rPr lang="en-US" dirty="0"/>
              <a:t>Bagged</a:t>
            </a:r>
          </a:p>
          <a:p>
            <a:pPr lvl="2"/>
            <a:r>
              <a:rPr lang="en-US" dirty="0"/>
              <a:t>Boosted</a:t>
            </a:r>
          </a:p>
          <a:p>
            <a:pPr lvl="2"/>
            <a:r>
              <a:rPr lang="en-US" dirty="0"/>
              <a:t>Random Forest</a:t>
            </a:r>
          </a:p>
          <a:p>
            <a:pPr lvl="1"/>
            <a:r>
              <a:rPr lang="en-US" dirty="0"/>
              <a:t>Support Vector Machines</a:t>
            </a:r>
          </a:p>
          <a:p>
            <a:pPr lvl="1"/>
            <a:r>
              <a:rPr lang="en-US" dirty="0"/>
              <a:t>K-nearest neighbors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5198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Contingency Table (Confusion Matrix)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333081" y="1839127"/>
          <a:ext cx="6096000" cy="44204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24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547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47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5477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27481">
                <a:tc>
                  <a:txBody>
                    <a:bodyPr/>
                    <a:lstStyle/>
                    <a:p>
                      <a:pPr lvl="0"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lvl="0"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Disease Status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6196">
                <a:tc rowSpan="3">
                  <a:txBody>
                    <a:bodyPr/>
                    <a:lstStyle/>
                    <a:p>
                      <a:pPr lvl="0"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Model</a:t>
                      </a:r>
                      <a:r>
                        <a:rPr lang="en-US" b="1" baseline="0" dirty="0">
                          <a:solidFill>
                            <a:schemeClr val="tx1"/>
                          </a:solidFill>
                        </a:rPr>
                        <a:t> Prediction/Test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75725">
                <a:tc vMerge="1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vert="vert27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Positive</a:t>
                      </a:r>
                    </a:p>
                  </a:txBody>
                  <a:tcPr vert="vert27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True Positive (TP)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False Negative 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(FN)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Total Predicted Positive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75725">
                <a:tc vMerge="1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vert="vert27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Negative</a:t>
                      </a:r>
                    </a:p>
                  </a:txBody>
                  <a:tcPr vert="vert27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False Positive (FP)</a:t>
                      </a: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True Negative 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(TN)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Total Predicted Negative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75725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Total With Disease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Total Without Disease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Total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3892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Measurements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300" b="1" dirty="0"/>
              <a:t>Sensitivity</a:t>
            </a:r>
            <a:r>
              <a:rPr lang="en-US" sz="2300" dirty="0"/>
              <a:t> (</a:t>
            </a:r>
            <a:r>
              <a:rPr lang="en-US" sz="2300" b="1" dirty="0"/>
              <a:t>Recall, True Positive Rate</a:t>
            </a:r>
            <a:r>
              <a:rPr lang="en-US" sz="2300" dirty="0"/>
              <a:t>) = TP / TP + FN (Total with disease)</a:t>
            </a:r>
          </a:p>
          <a:p>
            <a:pPr marL="0" indent="0">
              <a:buNone/>
            </a:pPr>
            <a:r>
              <a:rPr lang="en-US" sz="2300" b="1" dirty="0"/>
              <a:t>Specificity (True Negative Rate)</a:t>
            </a:r>
            <a:r>
              <a:rPr lang="en-US" sz="2300" dirty="0"/>
              <a:t> = TN / TN + FP (Total without disease)</a:t>
            </a:r>
          </a:p>
          <a:p>
            <a:pPr marL="0" indent="0">
              <a:buNone/>
            </a:pPr>
            <a:r>
              <a:rPr lang="en-US" sz="2300" b="1" dirty="0"/>
              <a:t>Positive predictive value </a:t>
            </a:r>
            <a:r>
              <a:rPr lang="en-US" sz="2300" dirty="0"/>
              <a:t>(</a:t>
            </a:r>
            <a:r>
              <a:rPr lang="en-US" sz="2300" b="1" dirty="0"/>
              <a:t>Precision</a:t>
            </a:r>
            <a:r>
              <a:rPr lang="en-US" sz="2300" dirty="0"/>
              <a:t>) = TP / Total Predicted Positive</a:t>
            </a:r>
          </a:p>
          <a:p>
            <a:pPr marL="0" indent="0">
              <a:buNone/>
            </a:pPr>
            <a:r>
              <a:rPr lang="en-US" sz="2300" b="1" dirty="0"/>
              <a:t>Negative predictive value </a:t>
            </a:r>
            <a:r>
              <a:rPr lang="en-US" sz="2300" dirty="0"/>
              <a:t>= TN / Total Predicted Negative</a:t>
            </a:r>
          </a:p>
          <a:p>
            <a:pPr marL="0" indent="0">
              <a:buNone/>
            </a:pPr>
            <a:r>
              <a:rPr lang="en-US" sz="2300" b="1" dirty="0"/>
              <a:t>False Positive Rate (Fall-out) </a:t>
            </a:r>
            <a:r>
              <a:rPr lang="en-US" sz="2300" dirty="0"/>
              <a:t>= FP / Total Predicted Negative = 1 - TNR</a:t>
            </a:r>
          </a:p>
          <a:p>
            <a:pPr marL="0" indent="0">
              <a:buNone/>
            </a:pPr>
            <a:r>
              <a:rPr lang="en-US" sz="2300" b="1" dirty="0"/>
              <a:t>False Negative Rate </a:t>
            </a:r>
            <a:r>
              <a:rPr lang="en-US" sz="2300" dirty="0"/>
              <a:t>= FN / TP + FN (Total with disease) = 1 - TPR</a:t>
            </a:r>
          </a:p>
          <a:p>
            <a:pPr marL="0" indent="0">
              <a:buNone/>
            </a:pPr>
            <a:r>
              <a:rPr lang="en-US" sz="2300" b="1" dirty="0"/>
              <a:t>False Discovery Rate </a:t>
            </a:r>
            <a:r>
              <a:rPr lang="en-US" sz="2300" dirty="0"/>
              <a:t>= FP / Total predicted positive = 1 - PPV</a:t>
            </a:r>
            <a:endParaRPr lang="en-US" sz="2300" b="1" dirty="0"/>
          </a:p>
          <a:p>
            <a:pPr marL="0" indent="0">
              <a:buNone/>
            </a:pPr>
            <a:r>
              <a:rPr lang="en-US" sz="2300" b="1" dirty="0"/>
              <a:t>Accuracy</a:t>
            </a:r>
            <a:r>
              <a:rPr lang="en-US" sz="2300" dirty="0"/>
              <a:t> = TP + TN / Total</a:t>
            </a:r>
          </a:p>
          <a:p>
            <a:pPr marL="0" indent="0">
              <a:buNone/>
            </a:pPr>
            <a:r>
              <a:rPr lang="en-US" sz="2300" b="1" dirty="0"/>
              <a:t>F1 score (harmonic mean of precision and recall) </a:t>
            </a:r>
            <a:r>
              <a:rPr lang="en-US" sz="2300" dirty="0"/>
              <a:t>= 2*TP / (2*TP + FP + FN)</a:t>
            </a:r>
            <a:endParaRPr lang="en-US" sz="2300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836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981E051-F0B6-DB43-AED5-391CCC1682E8}"/>
              </a:ext>
            </a:extLst>
          </p:cNvPr>
          <p:cNvSpPr/>
          <p:nvPr/>
        </p:nvSpPr>
        <p:spPr>
          <a:xfrm>
            <a:off x="5999321" y="5690448"/>
            <a:ext cx="240482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u="sng" dirty="0">
                <a:solidFill>
                  <a:srgbClr val="660066"/>
                </a:solidFill>
                <a:latin typeface="arial" panose="020B0604020202020204" pitchFamily="34" charset="0"/>
                <a:hlinkClick r:id="rId3" tooltip="JAMA cardiology."/>
              </a:rPr>
              <a:t>JAMA Cardiol.</a:t>
            </a:r>
            <a:r>
              <a:rPr lang="en-US" sz="1050" dirty="0">
                <a:solidFill>
                  <a:srgbClr val="000000"/>
                </a:solidFill>
                <a:latin typeface="arial" panose="020B0604020202020204" pitchFamily="34" charset="0"/>
              </a:rPr>
              <a:t> 2016 Apr 1;1(1):55-62</a:t>
            </a:r>
            <a:endParaRPr lang="en-US" sz="10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D811B95-B9A3-4742-A9C1-68126DC825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1" y="2282418"/>
            <a:ext cx="5009609" cy="281605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F7189DE-7B53-3A41-93BD-F25D950CBB16}"/>
              </a:ext>
            </a:extLst>
          </p:cNvPr>
          <p:cNvSpPr/>
          <p:nvPr/>
        </p:nvSpPr>
        <p:spPr>
          <a:xfrm>
            <a:off x="890993" y="5155935"/>
            <a:ext cx="286969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u="sng" dirty="0">
                <a:solidFill>
                  <a:srgbClr val="660066"/>
                </a:solidFill>
                <a:latin typeface="arial" panose="020B0604020202020204" pitchFamily="34" charset="0"/>
                <a:hlinkClick r:id="rId5" tooltip="Annals of internal medicine."/>
              </a:rPr>
              <a:t>Ann Intern Med.</a:t>
            </a:r>
            <a:r>
              <a:rPr lang="en-US" sz="1050" dirty="0">
                <a:solidFill>
                  <a:srgbClr val="000000"/>
                </a:solidFill>
                <a:latin typeface="arial" panose="020B0604020202020204" pitchFamily="34" charset="0"/>
              </a:rPr>
              <a:t> 2009 Sep 1;151(5):297-305.</a:t>
            </a:r>
            <a:endParaRPr lang="en-US" sz="105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53DD1A2-912C-6343-8700-EF04B06A31D8}"/>
              </a:ext>
            </a:extLst>
          </p:cNvPr>
          <p:cNvGrpSpPr/>
          <p:nvPr/>
        </p:nvGrpSpPr>
        <p:grpSpPr>
          <a:xfrm>
            <a:off x="5017971" y="1933906"/>
            <a:ext cx="3728008" cy="3452862"/>
            <a:chOff x="6746384" y="1409572"/>
            <a:chExt cx="4970677" cy="460381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2DA9B4C-16AE-0746-B551-1B9F74A644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599" t="11316"/>
            <a:stretch/>
          </p:blipFill>
          <p:spPr>
            <a:xfrm>
              <a:off x="6746384" y="1409572"/>
              <a:ext cx="4970677" cy="3839428"/>
            </a:xfrm>
            <a:prstGeom prst="rect">
              <a:avLst/>
            </a:prstGeom>
          </p:spPr>
        </p:pic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EA4546BA-6A72-C249-A1A0-66B5A6E8A297}"/>
                </a:ext>
              </a:extLst>
            </p:cNvPr>
            <p:cNvGrpSpPr/>
            <p:nvPr/>
          </p:nvGrpSpPr>
          <p:grpSpPr>
            <a:xfrm>
              <a:off x="7627434" y="5421313"/>
              <a:ext cx="3691054" cy="592075"/>
              <a:chOff x="981307" y="1154788"/>
              <a:chExt cx="3691054" cy="592075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F6D21455-40EF-4E42-A498-0831639505F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3355" t="408" r="7433" b="93425"/>
              <a:stretch/>
            </p:blipFill>
            <p:spPr>
              <a:xfrm>
                <a:off x="981307" y="1528212"/>
                <a:ext cx="3166946" cy="218651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C2FCFADA-B33B-4944-881F-60129773B1B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653" r="46645" b="92813"/>
              <a:stretch/>
            </p:blipFill>
            <p:spPr>
              <a:xfrm>
                <a:off x="981307" y="1154788"/>
                <a:ext cx="3691054" cy="254784"/>
              </a:xfrm>
              <a:prstGeom prst="rect">
                <a:avLst/>
              </a:prstGeom>
            </p:spPr>
          </p:pic>
        </p:grp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F0E88564-B9FA-A944-833C-383F4A956A61}"/>
              </a:ext>
            </a:extLst>
          </p:cNvPr>
          <p:cNvSpPr txBox="1"/>
          <p:nvPr/>
        </p:nvSpPr>
        <p:spPr>
          <a:xfrm>
            <a:off x="541352" y="347522"/>
            <a:ext cx="81041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cornerstone to preventing stroke in atrial fibrillation is identifying people at risk so that they can be started on anticoagulation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506938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Error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Cross-entropy loss </a:t>
            </a:r>
            <a:r>
              <a:rPr lang="en-US" dirty="0"/>
              <a:t>(log loss) </a:t>
            </a:r>
          </a:p>
          <a:p>
            <a:pPr marL="0" indent="0">
              <a:buNone/>
            </a:pPr>
            <a:r>
              <a:rPr lang="en-US" dirty="0"/>
              <a:t>		= -(y log(p) + (1-y)log(1-p))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u="sng" dirty="0"/>
              <a:t>Deviance</a:t>
            </a:r>
            <a:r>
              <a:rPr lang="en-US" dirty="0"/>
              <a:t> (goodness of fit)</a:t>
            </a:r>
          </a:p>
          <a:p>
            <a:pPr marL="0" indent="0">
              <a:buNone/>
            </a:pPr>
            <a:r>
              <a:rPr lang="en-US" dirty="0"/>
              <a:t>		= </a:t>
            </a:r>
            <a:r>
              <a:rPr lang="en-US" sz="1800" dirty="0"/>
              <a:t>2(log(p(</a:t>
            </a:r>
            <a:r>
              <a:rPr lang="en-US" sz="1800" dirty="0" err="1"/>
              <a:t>y|Saturated</a:t>
            </a:r>
            <a:r>
              <a:rPr lang="en-US" sz="1800" dirty="0"/>
              <a:t> Model)) </a:t>
            </a:r>
            <a:r>
              <a:rPr lang="mr-IN" sz="1800" dirty="0"/>
              <a:t>–</a:t>
            </a:r>
            <a:r>
              <a:rPr lang="en-US" sz="1800" dirty="0"/>
              <a:t> log(p(</a:t>
            </a:r>
            <a:r>
              <a:rPr lang="en-US" sz="1800" dirty="0" err="1"/>
              <a:t>y|Reduced</a:t>
            </a:r>
            <a:r>
              <a:rPr lang="en-US" sz="1800" dirty="0"/>
              <a:t> model))</a:t>
            </a:r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369740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Classification using KNN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K-nearest neighbors</a:t>
            </a:r>
          </a:p>
          <a:p>
            <a:pPr lvl="1"/>
            <a:r>
              <a:rPr lang="en-US" dirty="0"/>
              <a:t>Non-parametric</a:t>
            </a:r>
          </a:p>
          <a:p>
            <a:pPr lvl="1"/>
            <a:r>
              <a:rPr lang="en-US" dirty="0"/>
              <a:t>Assign to category of k nearest neighbors</a:t>
            </a:r>
          </a:p>
          <a:p>
            <a:pPr lvl="1"/>
            <a:r>
              <a:rPr lang="en-US" dirty="0"/>
              <a:t>k is inversely proportional to model complexity</a:t>
            </a:r>
          </a:p>
          <a:p>
            <a:pPr lvl="2"/>
            <a:r>
              <a:rPr lang="en-US" dirty="0"/>
              <a:t>Low k </a:t>
            </a:r>
            <a:r>
              <a:rPr lang="en-US" dirty="0">
                <a:sym typeface="Wingdings"/>
              </a:rPr>
              <a:t> More complex/flexible model, low bias, high variance</a:t>
            </a:r>
          </a:p>
          <a:p>
            <a:pPr lvl="2"/>
            <a:r>
              <a:rPr lang="en-US" dirty="0">
                <a:sym typeface="Wingdings"/>
              </a:rPr>
              <a:t>High k  Less complex, high bias, low variance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1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1A62C39-BF0B-ED4E-B2F7-71B3B4D3A49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78160" y="1208514"/>
          <a:ext cx="7259442" cy="37300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9814">
                  <a:extLst>
                    <a:ext uri="{9D8B030D-6E8A-4147-A177-3AD203B41FA5}">
                      <a16:colId xmlns:a16="http://schemas.microsoft.com/office/drawing/2014/main" val="3000549939"/>
                    </a:ext>
                  </a:extLst>
                </a:gridCol>
                <a:gridCol w="2419814">
                  <a:extLst>
                    <a:ext uri="{9D8B030D-6E8A-4147-A177-3AD203B41FA5}">
                      <a16:colId xmlns:a16="http://schemas.microsoft.com/office/drawing/2014/main" val="1910519967"/>
                    </a:ext>
                  </a:extLst>
                </a:gridCol>
                <a:gridCol w="2419814">
                  <a:extLst>
                    <a:ext uri="{9D8B030D-6E8A-4147-A177-3AD203B41FA5}">
                      <a16:colId xmlns:a16="http://schemas.microsoft.com/office/drawing/2014/main" val="1582302985"/>
                    </a:ext>
                  </a:extLst>
                </a:gridCol>
              </a:tblGrid>
              <a:tr h="53154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 Narrow" panose="020B0604020202020204" pitchFamily="34" charset="0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  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Arial Narrow" panose="020B0604020202020204" pitchFamily="34" charset="0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Number with Atrial Fibrillation ICD code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Arial Narrow" panose="020B0604020202020204" pitchFamily="34" charset="0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Number without Atrial Fibrillation code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extLst>
                  <a:ext uri="{0D108BD9-81ED-4DB2-BD59-A6C34878D82A}">
                    <a16:rowId xmlns:a16="http://schemas.microsoft.com/office/drawing/2014/main" val="3870537826"/>
                  </a:ext>
                </a:extLst>
              </a:tr>
              <a:tr h="53154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  <a:latin typeface="Arial Narrow" panose="020B0604020202020204" pitchFamily="34" charset="0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Total</a:t>
                      </a:r>
                      <a:endParaRPr lang="en-US" sz="14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rial Narrow" panose="020B0604020202020204" pitchFamily="34" charset="0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35,333</a:t>
                      </a:r>
                      <a:endParaRPr lang="en-US" sz="14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rial Narrow" panose="020B0604020202020204" pitchFamily="34" charset="0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1,466,383</a:t>
                      </a:r>
                      <a:endParaRPr lang="en-US" sz="14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extLst>
                  <a:ext uri="{0D108BD9-81ED-4DB2-BD59-A6C34878D82A}">
                    <a16:rowId xmlns:a16="http://schemas.microsoft.com/office/drawing/2014/main" val="2774880879"/>
                  </a:ext>
                </a:extLst>
              </a:tr>
              <a:tr h="53154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  <a:latin typeface="Arial Narrow" panose="020B0604020202020204" pitchFamily="34" charset="0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Men</a:t>
                      </a:r>
                      <a:endParaRPr lang="en-US" sz="14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rial Narrow" panose="020B0604020202020204" pitchFamily="34" charset="0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20,434 (57.8%)</a:t>
                      </a:r>
                      <a:endParaRPr lang="en-US" sz="14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rial Narrow" panose="020B0604020202020204" pitchFamily="34" charset="0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643,466 (43.9%)</a:t>
                      </a:r>
                      <a:endParaRPr lang="en-US" sz="14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extLst>
                  <a:ext uri="{0D108BD9-81ED-4DB2-BD59-A6C34878D82A}">
                    <a16:rowId xmlns:a16="http://schemas.microsoft.com/office/drawing/2014/main" val="689567651"/>
                  </a:ext>
                </a:extLst>
              </a:tr>
              <a:tr h="53154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Arial Narrow" panose="020B0604020202020204" pitchFamily="34" charset="0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Average age in years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rial Narrow" panose="020B0604020202020204" pitchFamily="34" charset="0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69.4</a:t>
                      </a:r>
                      <a:endParaRPr lang="en-US" sz="14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rial Narrow" panose="020B0604020202020204" pitchFamily="34" charset="0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47.4</a:t>
                      </a:r>
                      <a:endParaRPr lang="en-US" sz="14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extLst>
                  <a:ext uri="{0D108BD9-81ED-4DB2-BD59-A6C34878D82A}">
                    <a16:rowId xmlns:a16="http://schemas.microsoft.com/office/drawing/2014/main" val="2952264204"/>
                  </a:ext>
                </a:extLst>
              </a:tr>
              <a:tr h="53621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  <a:latin typeface="Arial Narrow" panose="020B0604020202020204" pitchFamily="34" charset="0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Race (% European, % African, % Other/Unknown)</a:t>
                      </a:r>
                      <a:endParaRPr lang="en-US" sz="14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rial Narrow" panose="020B0604020202020204" pitchFamily="34" charset="0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86.3% European American, 3.3% African American, 10.5% Other</a:t>
                      </a:r>
                      <a:endParaRPr lang="en-US" sz="14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 Narrow" panose="020B0604020202020204" pitchFamily="34" charset="0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67.3% European, 6.2% African, 26.5% Other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extLst>
                  <a:ext uri="{0D108BD9-81ED-4DB2-BD59-A6C34878D82A}">
                    <a16:rowId xmlns:a16="http://schemas.microsoft.com/office/drawing/2014/main" val="653046923"/>
                  </a:ext>
                </a:extLst>
              </a:tr>
              <a:tr h="53154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Arial Narrow" panose="020B0604020202020204" pitchFamily="34" charset="0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% CHA2DS2-Vasc &gt;= 2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 Narrow" panose="020B0604020202020204" pitchFamily="34" charset="0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26,030 (73.7%)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rial Narrow" panose="020B0604020202020204" pitchFamily="34" charset="0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N/A</a:t>
                      </a:r>
                      <a:endParaRPr lang="en-US" sz="14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extLst>
                  <a:ext uri="{0D108BD9-81ED-4DB2-BD59-A6C34878D82A}">
                    <a16:rowId xmlns:a16="http://schemas.microsoft.com/office/drawing/2014/main" val="965696014"/>
                  </a:ext>
                </a:extLst>
              </a:tr>
              <a:tr h="53613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Arial Narrow" panose="020B0604020202020204" pitchFamily="34" charset="0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Prescribed anticoagulation within 1 month of first diagnosis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rial Narrow" panose="020B0604020202020204" pitchFamily="34" charset="0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9,262 (26.2%)</a:t>
                      </a:r>
                      <a:endParaRPr lang="en-US" sz="14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 Narrow" panose="020B0604020202020204" pitchFamily="34" charset="0"/>
                          <a:ea typeface="MS Mincho" panose="02020609040205080304" pitchFamily="49" charset="-128"/>
                          <a:cs typeface="Arial" panose="020B0604020202020204" pitchFamily="34" charset="0"/>
                        </a:rPr>
                        <a:t>N/A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extLst>
                  <a:ext uri="{0D108BD9-81ED-4DB2-BD59-A6C34878D82A}">
                    <a16:rowId xmlns:a16="http://schemas.microsoft.com/office/drawing/2014/main" val="187120123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7DFF36B-0647-4F46-A7A2-77405EE699FE}"/>
              </a:ext>
            </a:extLst>
          </p:cNvPr>
          <p:cNvSpPr txBox="1"/>
          <p:nvPr/>
        </p:nvSpPr>
        <p:spPr>
          <a:xfrm>
            <a:off x="1432002" y="5022231"/>
            <a:ext cx="722424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Data on </a:t>
            </a:r>
            <a:r>
              <a:rPr lang="en-US" sz="1350" dirty="0" err="1"/>
              <a:t>UCHealth</a:t>
            </a:r>
            <a:r>
              <a:rPr lang="en-US" sz="1350" dirty="0"/>
              <a:t> (obtained from Health Data Compass); note that only 26.2% of patients with a new AF diagnosis and moderate stroke risk were prescribed anticoagulation within 1 month of discharge </a:t>
            </a:r>
          </a:p>
        </p:txBody>
      </p:sp>
      <p:sp>
        <p:nvSpPr>
          <p:cNvPr id="4" name="Rectangle 3"/>
          <p:cNvSpPr/>
          <p:nvPr/>
        </p:nvSpPr>
        <p:spPr>
          <a:xfrm>
            <a:off x="3325471" y="4416448"/>
            <a:ext cx="2389660" cy="534715"/>
          </a:xfrm>
          <a:prstGeom prst="rect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2750488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F4E85-359D-8B4F-8533-1F4C04D58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14CCC-E407-F44F-9D7F-E751196AA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 a 6-month risk classifier for AF in </a:t>
            </a:r>
            <a:r>
              <a:rPr lang="en-US" dirty="0" err="1"/>
              <a:t>UCHealth</a:t>
            </a:r>
            <a:r>
              <a:rPr lang="en-US" dirty="0"/>
              <a:t> patients based on entire EHR</a:t>
            </a:r>
          </a:p>
        </p:txBody>
      </p:sp>
    </p:spTree>
    <p:extLst>
      <p:ext uri="{BB962C8B-B14F-4D97-AF65-F5344CB8AC3E}">
        <p14:creationId xmlns:p14="http://schemas.microsoft.com/office/powerpoint/2010/main" val="4192732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417197-1BC6-D241-8046-38AFB5EB95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333" b="5892"/>
          <a:stretch/>
        </p:blipFill>
        <p:spPr>
          <a:xfrm>
            <a:off x="0" y="414670"/>
            <a:ext cx="9144000" cy="553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541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7AB42C-D87F-564A-A059-6CDB86B9E1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64" t="11869" r="9268" b="3903"/>
          <a:stretch/>
        </p:blipFill>
        <p:spPr>
          <a:xfrm>
            <a:off x="1014760" y="646770"/>
            <a:ext cx="7248293" cy="577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304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826D6A6-514C-2247-86AB-9D4EFCD8B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013" y="597870"/>
            <a:ext cx="6083300" cy="15367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7FD9391-4F64-4843-94FA-5970C4287F89}"/>
              </a:ext>
            </a:extLst>
          </p:cNvPr>
          <p:cNvSpPr/>
          <p:nvPr/>
        </p:nvSpPr>
        <p:spPr>
          <a:xfrm>
            <a:off x="3534025" y="2274374"/>
            <a:ext cx="23212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www.ohdsi.org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219F924-9E0C-6B4E-9319-2C9F46FCCC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6819" y="2965294"/>
            <a:ext cx="6592849" cy="3531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961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3AE5A-E370-4E43-B726-854F24FEC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approach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E0C38A0-DFC4-8B4E-ACE6-0D13299C8CD8}"/>
              </a:ext>
            </a:extLst>
          </p:cNvPr>
          <p:cNvSpPr/>
          <p:nvPr/>
        </p:nvSpPr>
        <p:spPr>
          <a:xfrm>
            <a:off x="1982972" y="1690689"/>
            <a:ext cx="5178056" cy="8185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UCHealth</a:t>
            </a:r>
            <a:r>
              <a:rPr lang="en-US" dirty="0"/>
              <a:t> Data (OMOP CDM)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9A54B5-FB1C-2242-B674-CC1D5704571F}"/>
              </a:ext>
            </a:extLst>
          </p:cNvPr>
          <p:cNvSpPr/>
          <p:nvPr/>
        </p:nvSpPr>
        <p:spPr>
          <a:xfrm>
            <a:off x="1982972" y="2874447"/>
            <a:ext cx="5178056" cy="8185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Reduction (Stacked Autoencoder, PCA)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E559F41-47F1-1F40-B89E-B90B522C91F7}"/>
              </a:ext>
            </a:extLst>
          </p:cNvPr>
          <p:cNvSpPr/>
          <p:nvPr/>
        </p:nvSpPr>
        <p:spPr>
          <a:xfrm>
            <a:off x="1982972" y="4058205"/>
            <a:ext cx="5178056" cy="8185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Balancing?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1A4AF9-0386-5A4F-8080-2892E19B54E9}"/>
              </a:ext>
            </a:extLst>
          </p:cNvPr>
          <p:cNvSpPr/>
          <p:nvPr/>
        </p:nvSpPr>
        <p:spPr>
          <a:xfrm>
            <a:off x="1982972" y="5227786"/>
            <a:ext cx="5178056" cy="8185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ML Classifiers (GBM, SVM, RF, etc.)</a:t>
            </a: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97C384FA-E645-D747-A8EE-686E29907A66}"/>
              </a:ext>
            </a:extLst>
          </p:cNvPr>
          <p:cNvSpPr/>
          <p:nvPr/>
        </p:nvSpPr>
        <p:spPr>
          <a:xfrm>
            <a:off x="4189228" y="2615609"/>
            <a:ext cx="914400" cy="170121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767A62C2-C323-A544-B3C3-D1842FD57703}"/>
              </a:ext>
            </a:extLst>
          </p:cNvPr>
          <p:cNvSpPr/>
          <p:nvPr/>
        </p:nvSpPr>
        <p:spPr>
          <a:xfrm>
            <a:off x="4189228" y="3781759"/>
            <a:ext cx="914400" cy="170121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68BB297B-FCA7-D44B-A308-40F5457EBA62}"/>
              </a:ext>
            </a:extLst>
          </p:cNvPr>
          <p:cNvSpPr/>
          <p:nvPr/>
        </p:nvSpPr>
        <p:spPr>
          <a:xfrm>
            <a:off x="4189228" y="5001070"/>
            <a:ext cx="914400" cy="170121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2216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</TotalTime>
  <Words>775</Words>
  <Application>Microsoft Macintosh PowerPoint</Application>
  <PresentationFormat>On-screen Show (4:3)</PresentationFormat>
  <Paragraphs>142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3" baseType="lpstr">
      <vt:lpstr>ＭＳ ゴシック</vt:lpstr>
      <vt:lpstr>MS Mincho</vt:lpstr>
      <vt:lpstr>Arial</vt:lpstr>
      <vt:lpstr>Arial</vt:lpstr>
      <vt:lpstr>Arial Narrow</vt:lpstr>
      <vt:lpstr>Calibri</vt:lpstr>
      <vt:lpstr>Calibri Light</vt:lpstr>
      <vt:lpstr>Cambria</vt:lpstr>
      <vt:lpstr>Mangal</vt:lpstr>
      <vt:lpstr>Times New Roman</vt:lpstr>
      <vt:lpstr>Wingdings</vt:lpstr>
      <vt:lpstr>Office Theme</vt:lpstr>
      <vt:lpstr>Machine Learning Working Group</vt:lpstr>
      <vt:lpstr>Purpose</vt:lpstr>
      <vt:lpstr>PowerPoint Presentation</vt:lpstr>
      <vt:lpstr>PowerPoint Presentation</vt:lpstr>
      <vt:lpstr>Goal</vt:lpstr>
      <vt:lpstr>PowerPoint Presentation</vt:lpstr>
      <vt:lpstr>PowerPoint Presentation</vt:lpstr>
      <vt:lpstr>PowerPoint Presentation</vt:lpstr>
      <vt:lpstr>Analysis approach</vt:lpstr>
      <vt:lpstr>Stacked autoencoders</vt:lpstr>
      <vt:lpstr>Stacked Autoencoders for pretraining</vt:lpstr>
      <vt:lpstr>Activation functions</vt:lpstr>
      <vt:lpstr>Adam optimization</vt:lpstr>
      <vt:lpstr>Imbalanced data (imblearn)</vt:lpstr>
      <vt:lpstr>Oversampling</vt:lpstr>
      <vt:lpstr>Imbalanced datasets: Oversampling</vt:lpstr>
      <vt:lpstr>PowerPoint Presentation</vt:lpstr>
      <vt:lpstr>Undersampling</vt:lpstr>
      <vt:lpstr>Combinations</vt:lpstr>
      <vt:lpstr>Classifiers</vt:lpstr>
      <vt:lpstr>GB Classifier</vt:lpstr>
      <vt:lpstr>Normalized regression</vt:lpstr>
      <vt:lpstr>Random Forest Classifier</vt:lpstr>
      <vt:lpstr>Choosing the Best Model</vt:lpstr>
      <vt:lpstr>Need for Data Splitting</vt:lpstr>
      <vt:lpstr>Bias-Variance Trade-off</vt:lpstr>
      <vt:lpstr>Classification Accuracy</vt:lpstr>
      <vt:lpstr>Contingency Table (Confusion Matrix)</vt:lpstr>
      <vt:lpstr>Classification Measurements</vt:lpstr>
      <vt:lpstr>Classification Error</vt:lpstr>
      <vt:lpstr>Classification using KNN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Working Group</dc:title>
  <dc:creator>rosenbergm303@gmail.com</dc:creator>
  <cp:lastModifiedBy>rosenbergm303@gmail.com</cp:lastModifiedBy>
  <cp:revision>7</cp:revision>
  <dcterms:created xsi:type="dcterms:W3CDTF">2018-10-14T19:08:11Z</dcterms:created>
  <dcterms:modified xsi:type="dcterms:W3CDTF">2018-10-16T17:47:56Z</dcterms:modified>
</cp:coreProperties>
</file>

<file path=docProps/thumbnail.jpeg>
</file>